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09"/>
    <p:restoredTop sz="93692"/>
  </p:normalViewPr>
  <p:slideViewPr>
    <p:cSldViewPr snapToGrid="0" snapToObjects="1">
      <p:cViewPr>
        <p:scale>
          <a:sx n="95" d="100"/>
          <a:sy n="95" d="100"/>
        </p:scale>
        <p:origin x="-954" y="-4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smtClean="0"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4/9/2018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4/9/2018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4/9/2018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4/9/2018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4/9/2018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4/9/2018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4/9/2018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9242289-BA11-7948-97C3-230D35284D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CAUSAS DA CRIMINALIDADE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xmlns="" id="{5B6D790E-1E46-6C45-8317-C55F8016F947}"/>
              </a:ext>
            </a:extLst>
          </p:cNvPr>
          <p:cNvSpPr txBox="1">
            <a:spLocks/>
          </p:cNvSpPr>
          <p:nvPr/>
        </p:nvSpPr>
        <p:spPr>
          <a:xfrm>
            <a:off x="1051560" y="4852760"/>
            <a:ext cx="7891272" cy="1069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PESQUISA DESENVOLVIDA PELO TRIBUNAL DE JUSTI</a:t>
            </a:r>
            <a:r>
              <a:rPr lang="en-US"/>
              <a:t>ÇA DO ESTADO DO PIAUÍ E PELO INSTITUTO CAMILLO FILHO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25748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xmlns="" id="{76B2C143-1E5F-1343-9BCA-729C24E1097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06" y="659294"/>
            <a:ext cx="4754563" cy="3524086"/>
          </a:xfr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F9B4E9C5-CEFB-E94D-B691-A6D1E067D2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91191" y="441789"/>
            <a:ext cx="5827913" cy="5730411"/>
          </a:xfrm>
        </p:spPr>
        <p:txBody>
          <a:bodyPr>
            <a:normAutofit/>
          </a:bodyPr>
          <a:lstStyle/>
          <a:p>
            <a:r>
              <a:rPr lang="pt-BR" sz="2600" dirty="0"/>
              <a:t>Sobre a rela</a:t>
            </a:r>
            <a:r>
              <a:rPr lang="en-US" sz="2600" dirty="0" err="1"/>
              <a:t>ção</a:t>
            </a:r>
            <a:r>
              <a:rPr lang="en-US" sz="2600" dirty="0"/>
              <a:t> familiar, </a:t>
            </a:r>
            <a:r>
              <a:rPr lang="pt-BR" sz="2600" dirty="0"/>
              <a:t>atualmente:</a:t>
            </a:r>
          </a:p>
          <a:p>
            <a:pPr lvl="1"/>
            <a:r>
              <a:rPr lang="pt-BR" sz="2000" dirty="0"/>
              <a:t> 9 declararam que moram com uma companheira, e entre eles 5 moram também com os filhos; </a:t>
            </a:r>
          </a:p>
          <a:p>
            <a:pPr lvl="1"/>
            <a:r>
              <a:rPr lang="pt-BR" sz="2000" dirty="0"/>
              <a:t>6 moram com os pais, com a mãe e com irmãos, em um núcleo familiar pequeno; </a:t>
            </a:r>
          </a:p>
          <a:p>
            <a:pPr lvl="1"/>
            <a:r>
              <a:rPr lang="pt-BR" sz="2000" dirty="0"/>
              <a:t>11 moram com outros parentes que variam da esposa e seus pais, sobrinhos, sogra, avós, formando núcleos familiares extensos; </a:t>
            </a:r>
          </a:p>
          <a:p>
            <a:pPr lvl="1"/>
            <a:r>
              <a:rPr lang="pt-BR" sz="2000" dirty="0"/>
              <a:t>1 mora só, e</a:t>
            </a:r>
          </a:p>
          <a:p>
            <a:pPr lvl="1"/>
            <a:r>
              <a:rPr lang="pt-BR" sz="2000" dirty="0"/>
              <a:t> 1 não declarou com quem mora atualmente 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6ABB855A-ADCD-5B46-9937-34B1F18DF488}"/>
              </a:ext>
            </a:extLst>
          </p:cNvPr>
          <p:cNvSpPr txBox="1"/>
          <p:nvPr/>
        </p:nvSpPr>
        <p:spPr>
          <a:xfrm>
            <a:off x="712694" y="5096435"/>
            <a:ext cx="103004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Ainda sobre a relação familiar foi questionado sobre se eles tinham</a:t>
            </a:r>
            <a:br>
              <a:rPr lang="pt-BR" dirty="0"/>
            </a:br>
            <a:r>
              <a:rPr lang="pt-BR" dirty="0"/>
              <a:t>filhos que não moravam com eles: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dirty="0"/>
              <a:t> 9 deles afirmaram que possuíam filhos que não moram com eles, o restante ou não possuía filhos ou estavam morando com eles.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7177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xmlns="" id="{593E404D-5500-8B4C-8A1F-0114F0ABFC5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437" y="1821477"/>
            <a:ext cx="4754563" cy="3179933"/>
          </a:xfr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22580CAD-5AE7-CC4B-A086-4DB27E2FCE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5495" y="565079"/>
            <a:ext cx="6814588" cy="6050874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Foi observado, entre os sujeitos da pesquisa, que a grande maioria fez ou faz uso de álcool:</a:t>
            </a:r>
          </a:p>
          <a:p>
            <a:pPr lvl="1" algn="just"/>
            <a:r>
              <a:rPr lang="pt-BR" dirty="0"/>
              <a:t>Apenas 1 declarou que nunca bebeu substancia alcoólica. </a:t>
            </a:r>
          </a:p>
          <a:p>
            <a:pPr lvl="1" algn="just"/>
            <a:r>
              <a:rPr lang="pt-BR" dirty="0"/>
              <a:t>5 declararam que bebiam na época do fato que ensejou sua condenação, mas que atualmente não bebem mais. </a:t>
            </a:r>
          </a:p>
          <a:p>
            <a:pPr lvl="1" algn="just"/>
            <a:r>
              <a:rPr lang="pt-BR" dirty="0"/>
              <a:t>22 afirmaram que bebiam na época do crime que continuam a fazer uso de bebida alcoólica atualmente.</a:t>
            </a:r>
          </a:p>
          <a:p>
            <a:pPr algn="just"/>
            <a:r>
              <a:rPr lang="pt-BR" dirty="0"/>
              <a:t>Em relação ao consumo de bebida alcoólica na época do crime:</a:t>
            </a:r>
          </a:p>
          <a:p>
            <a:pPr lvl="1" algn="just"/>
            <a:r>
              <a:rPr lang="pt-BR" dirty="0"/>
              <a:t>27 declararam que bebiam. </a:t>
            </a:r>
          </a:p>
          <a:p>
            <a:pPr lvl="1" algn="just"/>
            <a:r>
              <a:rPr lang="pt-BR" dirty="0"/>
              <a:t>15 afirmaram que bebiam bastante, a ponto de perder o controle sobre seus atos, </a:t>
            </a:r>
          </a:p>
          <a:p>
            <a:pPr lvl="1" algn="just"/>
            <a:r>
              <a:rPr lang="pt-BR" dirty="0"/>
              <a:t>12 declaram que bebiam eventualmente e que mantinham o controle sobre seus atos. 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75224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9275EB45-B089-9641-8475-DBB06F7C86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832102"/>
            <a:ext cx="5562772" cy="5340098"/>
          </a:xfrm>
        </p:spPr>
        <p:txBody>
          <a:bodyPr/>
          <a:lstStyle/>
          <a:p>
            <a:pPr algn="just"/>
            <a:r>
              <a:rPr lang="pt-BR" dirty="0"/>
              <a:t>Quanto ao uso de substâncias entorpecentes ilícitas, vulgarmente conhecidas como Drogas, os sujeitos fizeram declarações quanto ao seu consumo e o resultado foi: </a:t>
            </a:r>
          </a:p>
          <a:p>
            <a:pPr lvl="1" algn="just"/>
            <a:r>
              <a:rPr lang="pt-BR" dirty="0"/>
              <a:t>6 afirmaram que não fazem uso de drogas;</a:t>
            </a:r>
          </a:p>
          <a:p>
            <a:pPr lvl="1" algn="just"/>
            <a:r>
              <a:rPr lang="pt-BR" dirty="0"/>
              <a:t>18 afirmaram que já́ fizeram uso mas que não fazem mais uso; e</a:t>
            </a:r>
          </a:p>
          <a:p>
            <a:pPr lvl="1" algn="just"/>
            <a:r>
              <a:rPr lang="pt-BR" dirty="0"/>
              <a:t>4 afirmaram que fazia uso na época do crime e continuam fazendo. </a:t>
            </a:r>
          </a:p>
          <a:p>
            <a:pPr algn="just"/>
            <a:endParaRPr lang="pt-BR" dirty="0"/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xmlns="" id="{C5C83078-B8D5-934E-9298-68598449FB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142" y="832102"/>
            <a:ext cx="4754562" cy="3173108"/>
          </a:xfrm>
        </p:spPr>
      </p:pic>
    </p:spTree>
    <p:extLst>
      <p:ext uri="{BB962C8B-B14F-4D97-AF65-F5344CB8AC3E}">
        <p14:creationId xmlns:p14="http://schemas.microsoft.com/office/powerpoint/2010/main" val="14075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52E67E3-ECAD-CB4C-A3CE-FE666DC193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772732"/>
            <a:ext cx="5627166" cy="5399468"/>
          </a:xfrm>
        </p:spPr>
        <p:txBody>
          <a:bodyPr/>
          <a:lstStyle/>
          <a:p>
            <a:pPr algn="just"/>
            <a:r>
              <a:rPr lang="pt-BR" dirty="0"/>
              <a:t>Em relação ao aspecto religioso, ou seja, a ligação dos entrevistados com algum movimento religioso:</a:t>
            </a:r>
          </a:p>
          <a:p>
            <a:pPr lvl="1" algn="just"/>
            <a:r>
              <a:rPr lang="pt-BR" dirty="0"/>
              <a:t> 10 afirmaram que não frequentam nenhuma denominação religiosa, </a:t>
            </a:r>
          </a:p>
          <a:p>
            <a:pPr lvl="1" algn="just"/>
            <a:r>
              <a:rPr lang="pt-BR" dirty="0"/>
              <a:t>12 afirmaram que passaram a frequentar a igreja após a realização do fato criminoso que o levou a prisão; e </a:t>
            </a:r>
          </a:p>
          <a:p>
            <a:pPr lvl="1" algn="just"/>
            <a:r>
              <a:rPr lang="pt-BR" dirty="0"/>
              <a:t>6 afirmaram que frequentavam na época do fato e continuam a frequentar a igreja atualmente. </a:t>
            </a:r>
          </a:p>
          <a:p>
            <a:pPr algn="just"/>
            <a:endParaRPr lang="pt-BR" dirty="0"/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xmlns="" id="{3441D844-3B7E-E44A-B99A-8D45292DE8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685" y="1416618"/>
            <a:ext cx="4754562" cy="2879841"/>
          </a:xfrm>
        </p:spPr>
      </p:pic>
    </p:spTree>
    <p:extLst>
      <p:ext uri="{BB962C8B-B14F-4D97-AF65-F5344CB8AC3E}">
        <p14:creationId xmlns:p14="http://schemas.microsoft.com/office/powerpoint/2010/main" val="2679382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1E78EF1A-3B62-D648-BB59-5AC46406E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CONVERSANDO COM OS SUJEITOS DA PESQUISA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88FE5567-B93A-0046-9D31-614407AFA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pt-BR" dirty="0"/>
              <a:t>A pesquisa foi desenvolvida em dois momentos:</a:t>
            </a:r>
          </a:p>
          <a:p>
            <a:pPr lvl="1"/>
            <a:r>
              <a:rPr lang="pt-BR" dirty="0"/>
              <a:t>o primeiro em que o entrevistado respondia a um questionário pré-estabelecido; </a:t>
            </a:r>
          </a:p>
          <a:p>
            <a:pPr lvl="1"/>
            <a:r>
              <a:rPr lang="pt-BR" dirty="0"/>
              <a:t>o segundo que eles eram convidados a falar um pouco sobre os motivos que os levaram ao cometimento de crimes violentos contra o patrimônio. </a:t>
            </a:r>
          </a:p>
          <a:p>
            <a:pPr lvl="1"/>
            <a:r>
              <a:rPr lang="pt-BR" dirty="0"/>
              <a:t>Os relatos orais dos interlocutores da pesquisa foram tomados por escrito em formato de notas e foi possível perceber alguns aspectos importantes: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65702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C087A76-F193-C945-9DBC-6BC7FDA5F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CONVERSANDO COM OS SUJEITOS DA PESQUISA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6E2B2020-43C4-224E-9984-EE7A13143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pt-BR" dirty="0"/>
              <a:t>Quanto ao uso de Drogas e Álcool, houve relatos que este foi um fator determinante para a realização do delito, que no momento do crime estava sob efeito de álcool e/ou drogas e estes relatos s</a:t>
            </a:r>
            <a:r>
              <a:rPr lang="en-US" dirty="0"/>
              <a:t>ão</a:t>
            </a:r>
            <a:r>
              <a:rPr lang="pt-BR" dirty="0"/>
              <a:t> também corroborados pela declaração da maioria dos condenados entrevistados com relação ao consumo a época do fato. 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/>
              <a:t>Outro relato que despertou interesse foi o motivo alegado pela maioria dos entrevistados, que narraram terem sido levados ao crime pelo desejo de alcançar bens que não teriam de outra forma. E que um fator determinante para chegarem a esta decisão foi o apoio de amigos também envolvidos com o mundo da criminalidade. Seria uma forma de alcançar “dinheiro fácil” e rápido.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770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8FE55F-F1E5-2643-B742-86C29316A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CONVERSANDO COM OS SUJEITOS DA PESQUISA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C37EABF-F6C2-7148-9B82-422DE2E8C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pt-BR" dirty="0"/>
              <a:t>Quanto aos aspectos ligados à família e as relações familiares, houve vários relatos de problemas familiares na infância como espancamento, convivência com pais ou mães usuários de drogas e álcool, sérios problemas financeiros que determinavam a falta de acesso a serviços básicos. 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pt-BR" dirty="0"/>
              <a:t>Alguns ainda relatam inconformismo com a vida que levam atualmente, inclusive declarando que fazem uso de álcool e drogas por este motivo. 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pt-BR" dirty="0"/>
              <a:t>A necessidade de sustentar a família, foi um dos fatos também alegados como causa do crime, o estado de fome e desemprego, também foi citado. </a:t>
            </a:r>
          </a:p>
          <a:p>
            <a:pPr marL="457200" indent="-457200">
              <a:buFont typeface="+mj-lt"/>
              <a:buAutoNum type="arabicPeriod" startAt="3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0645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F9FA1CA-A069-7A47-8D43-7BB05CD3C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CONVERSANDO COM OS SUJEITOS DA PESQUISA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9315A560-DDD2-274B-8C80-5F91EA0C0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6"/>
            </a:pPr>
            <a:r>
              <a:rPr lang="pt-BR" dirty="0"/>
              <a:t>O estigma de ser condenado está presente em um relato de um sujeitos da pesquisa, segundo ele: “todas as vezes que está voltando para casa, tem um policial militar só́ aguardando para agredi-lo.” 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pt-BR" dirty="0"/>
              <a:t>Outro aspecto interessante é o relato de inocência, dois dos entrevistados disseram que estava apenas no lugar errado e na hora errada. 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pt-BR" dirty="0"/>
              <a:t>A curiosidade foi outro motivo alegado por um dos interlocutores para o cometimento do crime de roubo.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2935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ACC265D-A2CC-9F44-BBC4-3ECCEF8D1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CONCLUSÕES DA PESQUISA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E79FB13-6E7F-0345-813D-602DE2021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grande maioria dos condenados por crimes violentos contra o patrimônio, que participaram da pesquisa, são homens jovens, que cometeram o crime entre as idades de 22 a 25 anos, com renda familiar de até 2 (dois) salários mínimos e que não completou o ensino fundamental, o que demonstra a necessidade de uma atenção maior a esta faixa etária. </a:t>
            </a:r>
          </a:p>
          <a:p>
            <a:r>
              <a:rPr lang="pt-BR" dirty="0"/>
              <a:t>A grande maioria declarou o consumo de álcool e drogas e que este fator foi determinante para o cometimento do crime.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35683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770FD00-EF9E-3943-98B4-4E322EAE1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CONCLUSÕES DA PESQUISA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229290E-ACA1-5A4D-A792-0DE17F4AE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precariedade das relações familiares, a baixa renda, experiências familiares ruins na infância, o exemplo negativo dos pais e/ou cuidadores também foram relatos recorrente entre os interlocutores. A influência dos amigos, ganhar dinheiro rápido e fácil, para ter acesso a bens que lhes eram inalcançáveis também determinaram a conduta de vários dos sujeitos. </a:t>
            </a:r>
          </a:p>
          <a:p>
            <a:r>
              <a:rPr lang="pt-BR" dirty="0"/>
              <a:t>Ao final desta pesquisa foi possível perceber que a criminalidade não possui um único motivo, por esta razão as pol</a:t>
            </a:r>
            <a:r>
              <a:rPr lang="en-US" dirty="0"/>
              <a:t>í</a:t>
            </a:r>
            <a:r>
              <a:rPr lang="pt-BR" dirty="0"/>
              <a:t>ticas publicas de prevenção da criminalidade deve atuar em várias frentes.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12472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CFE7511-BA92-E34F-BF95-BF87229F0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 da pesquisa: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9650BF4-874F-2A47-98E1-395475F85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3200" dirty="0"/>
              <a:t>A pesquisa realizada em conjunto pelo Tribunal de Justiça do Piauí́, por meio do Grupo de Monitoramento e Fiscalização do Sistema Carcerário (GMF-TJ) e o Instituto Camillo Filho (ICF), através do seu curso de Direito, teve como objetivo:</a:t>
            </a:r>
          </a:p>
          <a:p>
            <a:pPr lvl="1"/>
            <a:r>
              <a:rPr lang="pt-BR" sz="3000" dirty="0"/>
              <a:t> </a:t>
            </a:r>
            <a:r>
              <a:rPr lang="pt-BR" sz="3000" dirty="0">
                <a:solidFill>
                  <a:srgbClr val="002060"/>
                </a:solidFill>
              </a:rPr>
              <a:t>Analisar as motivações que ensejaram crimes contra o patrimônio com violência à pessoa no Estado do Piauí́. </a:t>
            </a:r>
          </a:p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4167182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EB3F72D-BC6E-F640-9852-1F5DB5AEF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Obrigada!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478A0F41-9D17-B046-8439-9F4545A71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48" y="1589740"/>
            <a:ext cx="10795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387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65B47E3-FFF9-8143-9EE4-DD9C4B679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90311C5-A076-3840-A39A-7409A85CB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012" y="2121408"/>
            <a:ext cx="10496236" cy="4050792"/>
          </a:xfrm>
        </p:spPr>
        <p:txBody>
          <a:bodyPr>
            <a:normAutofit/>
          </a:bodyPr>
          <a:lstStyle/>
          <a:p>
            <a:r>
              <a:rPr lang="pt-BR" sz="2800" dirty="0"/>
              <a:t>Os estudantes de Direito do Instituto Camillo Filho, aplicaram questionário a condenados por crime contra o patrimônio que estavam cumprindo pena em regime aberto ou estavam em liberdade condicional.</a:t>
            </a:r>
          </a:p>
          <a:p>
            <a:r>
              <a:rPr lang="pt-BR" sz="2800" dirty="0"/>
              <a:t> A resposta ao questionário era facultativa e foi tomada durante os meses de maio a agosto de 2017, no momento que o condenado se dirigia a sede da Vara de Execuções penais para cumprir requisito de presença decorrente do cumprimento de sua pena. </a:t>
            </a:r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907858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54474BA-0CD0-564B-9902-FA2DA1ABC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análise dos dados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F6D0710-B4A6-DC44-AFD3-F0603DB21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758337"/>
            <a:ext cx="10058400" cy="4050792"/>
          </a:xfrm>
        </p:spPr>
        <p:txBody>
          <a:bodyPr>
            <a:noAutofit/>
          </a:bodyPr>
          <a:lstStyle/>
          <a:p>
            <a:pPr algn="just"/>
            <a:r>
              <a:rPr lang="pt-BR" sz="2800" dirty="0"/>
              <a:t>Após a resposta ao questionário, em apêndice, os resultados foram compilados e transformados em gráficos e tabelas para melhor visualização, estes gráficos foram analisados também em seu aspecto qualitativo. </a:t>
            </a:r>
          </a:p>
          <a:p>
            <a:pPr algn="just"/>
            <a:r>
              <a:rPr lang="pt-BR" sz="2800" dirty="0"/>
              <a:t>Ao proceder a recolha dos dados a partir de um questionário pr</a:t>
            </a:r>
            <a:r>
              <a:rPr lang="en-US" sz="2800" dirty="0"/>
              <a:t>é</a:t>
            </a:r>
            <a:r>
              <a:rPr lang="pt-BR" sz="2800" dirty="0"/>
              <a:t>-estabelecido, os alunos pesquisadores foram orientados a anotar as observações e falas dos interlocutores da pesquisa, o que gerou um quadro com os depoimentos mais recorrentes, que também foram analisados qualitativamente. </a:t>
            </a:r>
          </a:p>
          <a:p>
            <a:pPr algn="just"/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314896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38E3658-6F22-8B4C-A0FB-E7C5F3CD9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54" y="-171414"/>
            <a:ext cx="10058400" cy="1609344"/>
          </a:xfrm>
        </p:spPr>
        <p:txBody>
          <a:bodyPr/>
          <a:lstStyle/>
          <a:p>
            <a:r>
              <a:rPr lang="pt-BR" dirty="0"/>
              <a:t>Modelo do question</a:t>
            </a:r>
            <a:r>
              <a:rPr lang="en-US" dirty="0"/>
              <a:t>ário</a:t>
            </a:r>
            <a:endParaRPr lang="pt-BR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3C7DACB3-EA54-9548-AD1D-3F226D087B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897" y="982882"/>
            <a:ext cx="5320553" cy="5686859"/>
          </a:xfrm>
        </p:spPr>
      </p:pic>
    </p:spTree>
    <p:extLst>
      <p:ext uri="{BB962C8B-B14F-4D97-AF65-F5344CB8AC3E}">
        <p14:creationId xmlns:p14="http://schemas.microsoft.com/office/powerpoint/2010/main" val="397289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CDE79687-7662-0D47-A20C-B680464A0F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5270" y="235131"/>
            <a:ext cx="7046730" cy="6353928"/>
          </a:xfrm>
        </p:spPr>
        <p:txBody>
          <a:bodyPr>
            <a:normAutofit lnSpcReduction="10000"/>
          </a:bodyPr>
          <a:lstStyle/>
          <a:p>
            <a:r>
              <a:rPr lang="pt-BR" sz="2400" dirty="0"/>
              <a:t>Quando perguntados sobre o ano da condenação em confronto com a data de nascimento observaram-se as seguintes respostas: </a:t>
            </a:r>
          </a:p>
          <a:p>
            <a:pPr lvl="1"/>
            <a:r>
              <a:rPr lang="pt-BR" sz="2200" dirty="0"/>
              <a:t>18 e 21 anos-2 condenados, </a:t>
            </a:r>
          </a:p>
          <a:p>
            <a:pPr lvl="1"/>
            <a:r>
              <a:rPr lang="pt-BR" sz="2200" dirty="0"/>
              <a:t>22 e 25 anos- 9 condenados;</a:t>
            </a:r>
          </a:p>
          <a:p>
            <a:pPr lvl="1"/>
            <a:r>
              <a:rPr lang="pt-BR" sz="2200" dirty="0"/>
              <a:t>26 e 30 anos- 5 condenados, </a:t>
            </a:r>
          </a:p>
          <a:p>
            <a:pPr lvl="1"/>
            <a:r>
              <a:rPr lang="pt-BR" sz="2200" dirty="0"/>
              <a:t>31 a 35 anos – 6 condenados, </a:t>
            </a:r>
          </a:p>
          <a:p>
            <a:pPr lvl="1"/>
            <a:r>
              <a:rPr lang="pt-BR" sz="2200" dirty="0"/>
              <a:t>36 e 40 anos- 3 condenados, </a:t>
            </a:r>
          </a:p>
          <a:p>
            <a:pPr lvl="1"/>
            <a:r>
              <a:rPr lang="pt-BR" sz="2200" dirty="0"/>
              <a:t>40 anos – 2 condenados</a:t>
            </a:r>
          </a:p>
          <a:p>
            <a:pPr lvl="1"/>
            <a:r>
              <a:rPr lang="pt-BR" sz="2200" dirty="0"/>
              <a:t> um não declarou a idade. </a:t>
            </a:r>
          </a:p>
          <a:p>
            <a:r>
              <a:rPr lang="pt-BR" sz="2400" dirty="0"/>
              <a:t>Por estes números é possível perceber que o perfil da idade dos que cometem crime contra o patrimônio com violência a pessoa é de pessoas jovens. 16 deles, ou seja mais da metade, tinham menos de 30 anos na data da condenação, sendo então bem mais novos quando cometeram o delito. </a:t>
            </a:r>
          </a:p>
          <a:p>
            <a:endParaRPr lang="pt-BR" sz="2400" dirty="0"/>
          </a:p>
        </p:txBody>
      </p:sp>
      <p:pic>
        <p:nvPicPr>
          <p:cNvPr id="12" name="Espaço Reservado para Conteúdo 4">
            <a:extLst>
              <a:ext uri="{FF2B5EF4-FFF2-40B4-BE49-F238E27FC236}">
                <a16:creationId xmlns:a16="http://schemas.microsoft.com/office/drawing/2014/main" xmlns="" id="{5FA7B069-EF64-434C-86C4-D282A380A3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07" y="351565"/>
            <a:ext cx="4754563" cy="343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518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AB9486AD-B590-5A46-8DD4-C2A4001F33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52" y="1220887"/>
            <a:ext cx="4669770" cy="3021055"/>
          </a:xfrm>
          <a:prstGeom prst="rect">
            <a:avLst/>
          </a:prstGeom>
        </p:spPr>
      </p:pic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83831078-CCB5-F74A-8E2A-BF7140FD89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12322" y="2486497"/>
            <a:ext cx="7167937" cy="3510891"/>
          </a:xfrm>
        </p:spPr>
        <p:txBody>
          <a:bodyPr/>
          <a:lstStyle/>
          <a:p>
            <a:r>
              <a:rPr lang="pt-BR" sz="2400" dirty="0"/>
              <a:t>Sobre a renda familiar, foi declarado:</a:t>
            </a:r>
          </a:p>
          <a:p>
            <a:pPr lvl="1"/>
            <a:r>
              <a:rPr lang="pt-BR" sz="2000" dirty="0"/>
              <a:t>11 declararam que sua renda familiar era menor que um salário mínimo;</a:t>
            </a:r>
          </a:p>
          <a:p>
            <a:pPr lvl="1"/>
            <a:r>
              <a:rPr lang="pt-BR" sz="2000" dirty="0"/>
              <a:t>13 informaram que a renda era entre 1 e 2 salários mínimos;</a:t>
            </a:r>
          </a:p>
          <a:p>
            <a:pPr lvl="1"/>
            <a:r>
              <a:rPr lang="pt-BR" sz="2000" dirty="0"/>
              <a:t>3 disseram que a renda era 3 e 4 salários mínimos;</a:t>
            </a:r>
          </a:p>
          <a:p>
            <a:pPr lvl="1"/>
            <a:r>
              <a:rPr lang="pt-BR" sz="2000" dirty="0"/>
              <a:t>2 deles não declararam a renda. </a:t>
            </a:r>
          </a:p>
          <a:p>
            <a:pPr lvl="1"/>
            <a:r>
              <a:rPr lang="pt-BR" sz="2000" dirty="0"/>
              <a:t>Havia no questionário a opção de mais de 4 salários mínimos, mas não foi marcada por nenhum dos sujeitos.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7729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xmlns="" id="{B70945CB-FA44-924E-92CB-952AC999420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8" y="1130157"/>
            <a:ext cx="3686032" cy="3013580"/>
          </a:xfrm>
        </p:spPr>
      </p:pic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xmlns="" id="{EB1CABD6-41C4-E943-A9B8-8490F1806D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4082" y="708917"/>
            <a:ext cx="6695023" cy="5463283"/>
          </a:xfrm>
        </p:spPr>
        <p:txBody>
          <a:bodyPr>
            <a:normAutofit/>
          </a:bodyPr>
          <a:lstStyle/>
          <a:p>
            <a:r>
              <a:rPr lang="pt-BR" sz="2400" dirty="0"/>
              <a:t>Sobre o grau de escolaridade, foi declarado:</a:t>
            </a:r>
          </a:p>
          <a:p>
            <a:pPr lvl="1"/>
            <a:r>
              <a:rPr lang="pt-BR" sz="2000" dirty="0"/>
              <a:t>11 dos entrevistados declararam que possuíam apenas o ensino fundamental incompleto;</a:t>
            </a:r>
          </a:p>
          <a:p>
            <a:pPr lvl="1"/>
            <a:r>
              <a:rPr lang="pt-BR" sz="2000" dirty="0"/>
              <a:t> 2 possuíam o ensino fundamental completo;</a:t>
            </a:r>
          </a:p>
          <a:p>
            <a:pPr lvl="1"/>
            <a:r>
              <a:rPr lang="pt-BR" sz="2000" dirty="0"/>
              <a:t> 7 o ensino médio incompleto;</a:t>
            </a:r>
          </a:p>
          <a:p>
            <a:pPr lvl="1"/>
            <a:r>
              <a:rPr lang="pt-BR" sz="2000" dirty="0"/>
              <a:t> 6 o ensino médio completo;</a:t>
            </a:r>
          </a:p>
          <a:p>
            <a:pPr lvl="1"/>
            <a:r>
              <a:rPr lang="pt-BR" sz="2000" dirty="0"/>
              <a:t> 2 o ensino superior incompleto;</a:t>
            </a:r>
          </a:p>
          <a:p>
            <a:pPr lvl="1"/>
            <a:r>
              <a:rPr lang="pt-BR" sz="2000" dirty="0"/>
              <a:t>Havia ainda a opção ensino superior completo mas não foi marcada por nenhum dos entrevistados. </a:t>
            </a:r>
          </a:p>
        </p:txBody>
      </p:sp>
    </p:spTree>
    <p:extLst>
      <p:ext uri="{BB962C8B-B14F-4D97-AF65-F5344CB8AC3E}">
        <p14:creationId xmlns:p14="http://schemas.microsoft.com/office/powerpoint/2010/main" val="3028070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xmlns="" id="{745588EC-32B9-534F-91CD-A74310817E1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99" y="1145281"/>
            <a:ext cx="4754563" cy="3753602"/>
          </a:xfr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D5C52BAB-A0E5-DF4D-A1F3-528F138FA1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18363" y="606175"/>
            <a:ext cx="5900742" cy="5566025"/>
          </a:xfrm>
        </p:spPr>
        <p:txBody>
          <a:bodyPr/>
          <a:lstStyle/>
          <a:p>
            <a:r>
              <a:rPr lang="pt-BR" sz="2400" dirty="0"/>
              <a:t>Sobre a rela</a:t>
            </a:r>
            <a:r>
              <a:rPr lang="en-US" sz="2400" dirty="0" err="1"/>
              <a:t>ção</a:t>
            </a:r>
            <a:r>
              <a:rPr lang="en-US" sz="2400" dirty="0"/>
              <a:t> familiar </a:t>
            </a:r>
            <a:r>
              <a:rPr lang="pt-BR" sz="2400" dirty="0"/>
              <a:t>na época do crime:</a:t>
            </a:r>
          </a:p>
          <a:p>
            <a:pPr lvl="1"/>
            <a:r>
              <a:rPr lang="pt-BR" sz="2000" dirty="0"/>
              <a:t> 14 dos entrevistados moravam com os pais, ou só com a mãe, e seus irmãos, sem que tivessem ainda formado suas próprias famílias; </a:t>
            </a:r>
          </a:p>
          <a:p>
            <a:pPr lvl="1"/>
            <a:r>
              <a:rPr lang="pt-BR" sz="2000" dirty="0"/>
              <a:t>8 já haviam formados seus próprios núcleos familiares e moravam com eles; 2, moravam sozinhos; </a:t>
            </a:r>
          </a:p>
          <a:p>
            <a:pPr lvl="1"/>
            <a:r>
              <a:rPr lang="pt-BR" sz="2000" dirty="0"/>
              <a:t>1, morava com seus sobrinhos e </a:t>
            </a:r>
          </a:p>
          <a:p>
            <a:pPr lvl="1"/>
            <a:r>
              <a:rPr lang="pt-BR" sz="2000" dirty="0"/>
              <a:t>3, não declararam com quem moravam.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10608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ir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Tipo de Madeira</Template>
  <TotalTime>75</TotalTime>
  <Words>1508</Words>
  <Application>Microsoft Office PowerPoint</Application>
  <PresentationFormat>Personalizar</PresentationFormat>
  <Paragraphs>86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Tipo de Madeira</vt:lpstr>
      <vt:lpstr>CAUSAS DA CRIMINALIDADE</vt:lpstr>
      <vt:lpstr>Objetivo da pesquisa:</vt:lpstr>
      <vt:lpstr>metodologia</vt:lpstr>
      <vt:lpstr>análise dos dados</vt:lpstr>
      <vt:lpstr>Modelo do questionário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CONVERSANDO COM OS SUJEITOS DA PESQUISA</vt:lpstr>
      <vt:lpstr>CONVERSANDO COM OS SUJEITOS DA PESQUISA</vt:lpstr>
      <vt:lpstr>CONVERSANDO COM OS SUJEITOS DA PESQUISA</vt:lpstr>
      <vt:lpstr>CONVERSANDO COM OS SUJEITOS DA PESQUISA</vt:lpstr>
      <vt:lpstr>CONCLUSÕES DA PESQUISA </vt:lpstr>
      <vt:lpstr>CONCLUSÕES DA PESQUISA </vt:lpstr>
      <vt:lpstr>Obrigada!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CAUSAS DA CRIMINALIDADE</dc:title>
  <dc:creator>Adriana Ferro</dc:creator>
  <cp:lastModifiedBy>Usuário do Windows</cp:lastModifiedBy>
  <cp:revision>10</cp:revision>
  <dcterms:created xsi:type="dcterms:W3CDTF">2018-04-08T19:59:07Z</dcterms:created>
  <dcterms:modified xsi:type="dcterms:W3CDTF">2018-04-09T19:25:36Z</dcterms:modified>
</cp:coreProperties>
</file>